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6" r:id="rId1"/>
  </p:sldMasterIdLst>
  <p:notesMasterIdLst>
    <p:notesMasterId r:id="rId11"/>
  </p:notesMasterIdLst>
  <p:handoutMasterIdLst>
    <p:handoutMasterId r:id="rId12"/>
  </p:handoutMasterIdLst>
  <p:sldIdLst>
    <p:sldId id="260" r:id="rId2"/>
    <p:sldId id="262" r:id="rId3"/>
    <p:sldId id="263" r:id="rId4"/>
    <p:sldId id="279" r:id="rId5"/>
    <p:sldId id="282" r:id="rId6"/>
    <p:sldId id="271" r:id="rId7"/>
    <p:sldId id="284" r:id="rId8"/>
    <p:sldId id="270" r:id="rId9"/>
    <p:sldId id="280" r:id="rId10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2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28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3C60FF9-6986-44BB-B417-5A109F1AA325}" type="datetime1">
              <a:rPr lang="de-DE" smtClean="0"/>
              <a:t>12.12.2021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DCC7757-6264-420F-9201-02E9A21CB7A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4295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8AED59F-F8E2-4F7A-B78E-DE9DB6272539}" type="datetime1">
              <a:rPr lang="de-DE" noProof="0" smtClean="0"/>
              <a:t>12.12.2021</a:t>
            </a:fld>
            <a:endParaRPr lang="de-DE" noProof="0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AD115C9-E24C-4512-AA8B-319BB49F77B5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25624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AD115C9-E24C-4512-AA8B-319BB49F77B5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2615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AD115C9-E24C-4512-AA8B-319BB49F77B5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2045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AD115C9-E24C-4512-AA8B-319BB49F77B5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5352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AD115C9-E24C-4512-AA8B-319BB49F77B5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8300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AD115C9-E24C-4512-AA8B-319BB49F77B5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8530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AD115C9-E24C-4512-AA8B-319BB49F77B5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6009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AD115C9-E24C-4512-AA8B-319BB49F77B5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7119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AD115C9-E24C-4512-AA8B-319BB49F77B5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3102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AD115C9-E24C-4512-AA8B-319BB49F77B5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728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 rtlCol="0"/>
          <a:lstStyle>
            <a:lvl1pPr algn="ctr">
              <a:defRPr sz="4400" b="1" baseline="0"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9DDC5D-F619-4F51-BCAC-A6E7DBE8DDE8}" type="datetime1">
              <a:rPr lang="de-DE" noProof="0" smtClean="0"/>
              <a:t>12.12.2021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843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5A5611-115A-426E-B914-1452B46C8BF0}" type="datetime1">
              <a:rPr lang="de-DE" noProof="0" smtClean="0"/>
              <a:t>12.12.2021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296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de-DE" noProof="0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 rtlCol="0"/>
          <a:lstStyle>
            <a:lvl1pPr rtl="0"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5698BF-4700-4870-9478-84AFAC0B413C}" type="datetime1">
              <a:rPr lang="de-DE" smtClean="0"/>
              <a:t>12.12.2021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53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 rtl="0"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5pPr>
            <a:lvl6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6pPr>
            <a:lvl7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7pPr>
            <a:lvl8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8pPr>
            <a:lvl9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650EC1-8348-49E2-8CA5-C2D0365CD79F}" type="datetime1">
              <a:rPr lang="de-DE" noProof="0" smtClean="0"/>
              <a:t>12.12.2021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6659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rtlCol="0" anchor="t"/>
          <a:lstStyle>
            <a:lvl1pPr algn="l" rtl="0">
              <a:defRPr sz="4000" b="1" i="0" cap="all" baseline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5EB35B-E3D0-40D7-A985-A8AD8C0DCA20}" type="datetime1">
              <a:rPr lang="de-DE" noProof="0" smtClean="0"/>
              <a:t>12.12.2021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865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 rtl="0"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6pPr>
            <a:lvl7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7pPr>
            <a:lvl8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8pPr>
            <a:lvl9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noProof="0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defRPr/>
            </a:lvl6pPr>
            <a:lvl7pPr>
              <a:buClr>
                <a:schemeClr val="tx2">
                  <a:lumMod val="50000"/>
                </a:schemeClr>
              </a:buClr>
              <a:defRPr/>
            </a:lvl7pPr>
            <a:lvl8pPr>
              <a:buClr>
                <a:schemeClr val="tx2">
                  <a:lumMod val="50000"/>
                </a:schemeClr>
              </a:buClr>
              <a:defRPr/>
            </a:lvl8pPr>
            <a:lvl9pPr>
              <a:buClr>
                <a:schemeClr val="tx2">
                  <a:lumMod val="50000"/>
                </a:schemeClr>
              </a:buClr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F78711-29F4-40E8-B177-684EF5AF2C7C}" type="datetime1">
              <a:rPr lang="de-DE" noProof="0" smtClean="0"/>
              <a:t>12.12.2021</a:t>
            </a:fld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77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rtlCol="0" anchor="b">
            <a:noAutofit/>
          </a:bodyPr>
          <a:lstStyle>
            <a:lvl1pPr marL="0" indent="0" rtl="0"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rtlCol="0" anchor="b">
            <a:noAutofit/>
          </a:bodyPr>
          <a:lstStyle>
            <a:lvl1pPr marL="0" indent="0" rtl="0"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A5D548-CF80-4443-814F-D67692B6588C}" type="datetime1">
              <a:rPr lang="de-DE" noProof="0" smtClean="0"/>
              <a:t>12.12.2021</a:t>
            </a:fld>
            <a:endParaRPr lang="de-DE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5597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E272B7-B9AC-4024-9977-EE4192700458}" type="datetime1">
              <a:rPr lang="de-DE" noProof="0" smtClean="0"/>
              <a:t>12.12.2021</a:t>
            </a:fld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86630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95946F-D1F9-4E8B-9F46-14A9A1D922B8}" type="datetime1">
              <a:rPr lang="de-DE" noProof="0" smtClean="0"/>
              <a:t>12.12.2021</a:t>
            </a:fld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804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rtlCol="0" anchor="b"/>
          <a:lstStyle>
            <a:lvl1pPr algn="l" rtl="0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 rtlCol="0">
            <a:normAutofit/>
          </a:bodyPr>
          <a:lstStyle>
            <a:lvl1pPr marL="0" indent="0" rtl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8D7A74-7E0B-48E3-97F3-AEEFC2C573DB}" type="datetime1">
              <a:rPr lang="de-DE" noProof="0" smtClean="0"/>
              <a:t>12.12.2021</a:t>
            </a:fld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718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rtlCol="0" anchor="b"/>
          <a:lstStyle>
            <a:lvl1pPr algn="l" rtl="0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10" name="Bildplatzhalter 9" descr="Leerer Platzhalter zum Hinzufügen eines Bilds. Klicken Sie auf den Platzhalter, und wählen Sie das hinzuzufügende Bild aus."/>
          <p:cNvSpPr>
            <a:spLocks noGrp="1"/>
          </p:cNvSpPr>
          <p:nvPr>
            <p:ph type="pic" sz="quarter" idx="13"/>
          </p:nvPr>
        </p:nvSpPr>
        <p:spPr>
          <a:xfrm>
            <a:off x="6301232" y="1539240"/>
            <a:ext cx="4431538" cy="327279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 rtlCol="0">
            <a:normAutofit/>
          </a:bodyPr>
          <a:lstStyle>
            <a:lvl1pPr marL="0" indent="0" rtl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0D188E-460B-48D8-BCFB-0358CD18EC28}" type="datetime1">
              <a:rPr lang="de-DE" noProof="0" smtClean="0"/>
              <a:t>12.12.2021</a:t>
            </a:fld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628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1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strike="noStrike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D4129533-BD13-4B05-8953-935AB2D7C71C}" type="datetime1">
              <a:rPr lang="de-DE" noProof="0" smtClean="0"/>
              <a:t>12.12.2021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401CF334-2D5C-4859-84A6-CA7E6E43FAEB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016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cap="all" spc="50" baseline="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jpe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jpe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emf"/><Relationship Id="rId26" Type="http://schemas.openxmlformats.org/officeDocument/2006/relationships/image" Target="../media/image53.png"/><Relationship Id="rId39" Type="http://schemas.openxmlformats.org/officeDocument/2006/relationships/oleObject" Target="../embeddings/oleObject2.bin"/><Relationship Id="rId21" Type="http://schemas.openxmlformats.org/officeDocument/2006/relationships/image" Target="../media/image50.png"/><Relationship Id="rId34" Type="http://schemas.openxmlformats.org/officeDocument/2006/relationships/image" Target="../media/image61.png"/><Relationship Id="rId42" Type="http://schemas.openxmlformats.org/officeDocument/2006/relationships/image" Target="../media/image32.wmf"/><Relationship Id="rId47" Type="http://schemas.openxmlformats.org/officeDocument/2006/relationships/image" Target="../media/image68.jpeg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5.png"/><Relationship Id="rId29" Type="http://schemas.openxmlformats.org/officeDocument/2006/relationships/image" Target="../media/image5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24" Type="http://schemas.openxmlformats.org/officeDocument/2006/relationships/image" Target="../media/image51.jpeg"/><Relationship Id="rId32" Type="http://schemas.openxmlformats.org/officeDocument/2006/relationships/image" Target="../media/image59.png"/><Relationship Id="rId37" Type="http://schemas.openxmlformats.org/officeDocument/2006/relationships/image" Target="../media/image64.jpeg"/><Relationship Id="rId40" Type="http://schemas.openxmlformats.org/officeDocument/2006/relationships/image" Target="../media/image31.wmf"/><Relationship Id="rId45" Type="http://schemas.openxmlformats.org/officeDocument/2006/relationships/image" Target="../media/image66.jpe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30.wmf"/><Relationship Id="rId28" Type="http://schemas.openxmlformats.org/officeDocument/2006/relationships/image" Target="../media/image55.jpeg"/><Relationship Id="rId36" Type="http://schemas.openxmlformats.org/officeDocument/2006/relationships/image" Target="../media/image63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31" Type="http://schemas.openxmlformats.org/officeDocument/2006/relationships/image" Target="../media/image58.jpeg"/><Relationship Id="rId44" Type="http://schemas.openxmlformats.org/officeDocument/2006/relationships/image" Target="../media/image33.wmf"/><Relationship Id="rId4" Type="http://schemas.openxmlformats.org/officeDocument/2006/relationships/image" Target="../media/image3.png"/><Relationship Id="rId9" Type="http://schemas.openxmlformats.org/officeDocument/2006/relationships/image" Target="../media/image38.jpeg"/><Relationship Id="rId14" Type="http://schemas.openxmlformats.org/officeDocument/2006/relationships/image" Target="../media/image43.png"/><Relationship Id="rId22" Type="http://schemas.openxmlformats.org/officeDocument/2006/relationships/oleObject" Target="../embeddings/oleObject1.bin"/><Relationship Id="rId27" Type="http://schemas.openxmlformats.org/officeDocument/2006/relationships/image" Target="../media/image54.jpeg"/><Relationship Id="rId30" Type="http://schemas.openxmlformats.org/officeDocument/2006/relationships/image" Target="../media/image57.png"/><Relationship Id="rId35" Type="http://schemas.openxmlformats.org/officeDocument/2006/relationships/image" Target="../media/image62.png"/><Relationship Id="rId43" Type="http://schemas.openxmlformats.org/officeDocument/2006/relationships/oleObject" Target="../embeddings/oleObject4.bin"/><Relationship Id="rId8" Type="http://schemas.openxmlformats.org/officeDocument/2006/relationships/image" Target="../media/image37.emf"/><Relationship Id="rId3" Type="http://schemas.openxmlformats.org/officeDocument/2006/relationships/notesSlide" Target="../notesSlides/notesSlide5.xml"/><Relationship Id="rId12" Type="http://schemas.openxmlformats.org/officeDocument/2006/relationships/image" Target="../media/image41.png"/><Relationship Id="rId17" Type="http://schemas.openxmlformats.org/officeDocument/2006/relationships/image" Target="../media/image46.jp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jpeg"/><Relationship Id="rId46" Type="http://schemas.openxmlformats.org/officeDocument/2006/relationships/image" Target="../media/image67.jpeg"/><Relationship Id="rId20" Type="http://schemas.openxmlformats.org/officeDocument/2006/relationships/image" Target="../media/image49.png"/><Relationship Id="rId41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-grundeinkommen.de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bi-grundeinkommen.d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28B40942-3A25-43D1-8060-8E8E79380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62" y="460032"/>
            <a:ext cx="10363200" cy="3977172"/>
          </a:xfrm>
        </p:spPr>
        <p:txBody>
          <a:bodyPr rtlCol="0"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Start </a:t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25. September 2020</a:t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BedingungsLose Grundeinkommen in der gesamten EU</a:t>
            </a:r>
          </a:p>
        </p:txBody>
      </p:sp>
      <p:sp>
        <p:nvSpPr>
          <p:cNvPr id="12" name="Untertitel 8">
            <a:extLst>
              <a:ext uri="{FF2B5EF4-FFF2-40B4-BE49-F238E27FC236}">
                <a16:creationId xmlns:a16="http://schemas.microsoft.com/office/drawing/2014/main" id="{65BD7415-377F-4E44-B290-22D80CBC5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284" y="4652154"/>
            <a:ext cx="11006356" cy="98664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Europäische Bürgerinitiative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5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 bis 2022</a:t>
            </a:r>
            <a:endParaRPr lang="de-DE" sz="5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67" y="245082"/>
            <a:ext cx="2127182" cy="212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7">
            <a:extLst>
              <a:ext uri="{FF2B5EF4-FFF2-40B4-BE49-F238E27FC236}">
                <a16:creationId xmlns:a16="http://schemas.microsoft.com/office/drawing/2014/main" id="{86523CA8-708B-4D6A-8893-DF148614B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286" y="2735674"/>
            <a:ext cx="10922466" cy="3725511"/>
          </a:xfrm>
        </p:spPr>
        <p:txBody>
          <a:bodyPr>
            <a:noAutofit/>
          </a:bodyPr>
          <a:lstStyle/>
          <a:p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Die EBI ist eine Europäische Bürgerinitiative. Sie ist eine Aufforderung an die Europäische Kommission, im Rahmen geltender EU-Verträge aktiv zu werden.</a:t>
            </a:r>
          </a:p>
          <a:p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Sie soll einen Vorschlag für bedingungslose Grundeinkommen in der gesamten EU zu machen, welche die regionalen Ungleichheiten verringern, um den wirtschaftlichen, sozialen und territorialen Zusammenhalt in der EU zu stärken.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410474E-7600-44E2-931F-57B37D5A4BF6}"/>
              </a:ext>
            </a:extLst>
          </p:cNvPr>
          <p:cNvSpPr/>
          <p:nvPr/>
        </p:nvSpPr>
        <p:spPr>
          <a:xfrm>
            <a:off x="3361189" y="923952"/>
            <a:ext cx="54696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atin typeface="Calibri" panose="020F0502020204030204" pitchFamily="34" charset="0"/>
                <a:cs typeface="Calibri" panose="020F0502020204030204" pitchFamily="34" charset="0"/>
              </a:rPr>
              <a:t>Was ist die EBI ?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67" y="245082"/>
            <a:ext cx="2127182" cy="212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4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7">
            <a:extLst>
              <a:ext uri="{FF2B5EF4-FFF2-40B4-BE49-F238E27FC236}">
                <a16:creationId xmlns:a16="http://schemas.microsoft.com/office/drawing/2014/main" id="{86523CA8-708B-4D6A-8893-DF148614B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879" y="2768367"/>
            <a:ext cx="10788242" cy="3844551"/>
          </a:xfrm>
        </p:spPr>
        <p:txBody>
          <a:bodyPr>
            <a:normAutofit fontScale="85000" lnSpcReduction="20000"/>
          </a:bodyPr>
          <a:lstStyle/>
          <a:p>
            <a:r>
              <a:rPr lang="de-DE" sz="3500" dirty="0">
                <a:latin typeface="Calibri" panose="020F0502020204030204" pitchFamily="34" charset="0"/>
                <a:cs typeface="Calibri" panose="020F0502020204030204" pitchFamily="34" charset="0"/>
              </a:rPr>
              <a:t>Erreichen der notwendigen Anzahl von Unterstützungsbekundungen (und mehr) durch EU-Bürger</a:t>
            </a:r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de-DE" sz="3500" dirty="0">
                <a:latin typeface="Calibri" panose="020F0502020204030204" pitchFamily="34" charset="0"/>
                <a:cs typeface="Calibri" panose="020F0502020204030204" pitchFamily="34" charset="0"/>
              </a:rPr>
              <a:t>innen</a:t>
            </a:r>
          </a:p>
          <a:p>
            <a:r>
              <a:rPr lang="de-DE" sz="3500" dirty="0">
                <a:latin typeface="Calibri" panose="020F0502020204030204" pitchFamily="34" charset="0"/>
                <a:cs typeface="Calibri" panose="020F0502020204030204" pitchFamily="34" charset="0"/>
              </a:rPr>
              <a:t>Stärkung und Vernetzung der nationalen und europäischen / EU-weiten Grundeinkommensbewegung</a:t>
            </a:r>
          </a:p>
          <a:p>
            <a:r>
              <a:rPr lang="de-DE" sz="3500" dirty="0">
                <a:latin typeface="Calibri" panose="020F0502020204030204" pitchFamily="34" charset="0"/>
                <a:cs typeface="Calibri" panose="020F0502020204030204" pitchFamily="34" charset="0"/>
              </a:rPr>
              <a:t>Beförderung der nationalen und europäischen / EU-weiten öffentlichen Debatten über das Grundeinkommen </a:t>
            </a:r>
          </a:p>
          <a:p>
            <a:r>
              <a:rPr lang="de-DE" sz="3500" dirty="0">
                <a:latin typeface="Calibri" panose="020F0502020204030204" pitchFamily="34" charset="0"/>
                <a:cs typeface="Calibri" panose="020F0502020204030204" pitchFamily="34" charset="0"/>
              </a:rPr>
              <a:t>Vernetzung und Bündnispartnerschaften mit anderen sozialen Bewegungen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3CA2A2-E0AB-44D2-BDDC-E8762D822874}"/>
              </a:ext>
            </a:extLst>
          </p:cNvPr>
          <p:cNvSpPr/>
          <p:nvPr/>
        </p:nvSpPr>
        <p:spPr>
          <a:xfrm>
            <a:off x="4276697" y="923952"/>
            <a:ext cx="36386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>
                <a:latin typeface="Calibri" panose="020F0502020204030204" pitchFamily="34" charset="0"/>
                <a:cs typeface="Calibri" panose="020F0502020204030204" pitchFamily="34" charset="0"/>
              </a:rPr>
              <a:t>Ziele der EBI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67" y="245082"/>
            <a:ext cx="2127182" cy="212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rafik 72" descr="Ein Bild, das Blume, Sonnenblume enthält.&#10;&#10;Automatisch generierte Beschreibung">
            <a:extLst>
              <a:ext uri="{FF2B5EF4-FFF2-40B4-BE49-F238E27FC236}">
                <a16:creationId xmlns:a16="http://schemas.microsoft.com/office/drawing/2014/main" id="{2AB45916-C417-4979-A095-C27D82404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56" y="1237685"/>
            <a:ext cx="8271895" cy="5513219"/>
          </a:xfrm>
          <a:prstGeom prst="rect">
            <a:avLst/>
          </a:prstGeom>
        </p:spPr>
      </p:pic>
      <p:sp>
        <p:nvSpPr>
          <p:cNvPr id="8" name="Untertitel 7">
            <a:extLst>
              <a:ext uri="{FF2B5EF4-FFF2-40B4-BE49-F238E27FC236}">
                <a16:creationId xmlns:a16="http://schemas.microsoft.com/office/drawing/2014/main" id="{86523CA8-708B-4D6A-8893-DF148614B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265" y="2596731"/>
            <a:ext cx="2964979" cy="3664308"/>
          </a:xfrm>
        </p:spPr>
        <p:txBody>
          <a:bodyPr>
            <a:normAutofit/>
          </a:bodyPr>
          <a:lstStyle/>
          <a:p>
            <a:pPr algn="l"/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Stand Dez. 2021 </a:t>
            </a:r>
          </a:p>
          <a:p>
            <a:pPr algn="l"/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25 Länder</a:t>
            </a:r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(von 27): </a:t>
            </a:r>
          </a:p>
          <a:p>
            <a:pPr algn="l"/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AT, BE, BG, CZ, DE, EE, FI, FR, EL, HR, HU, IE, IT, MT, LT, LU, LV, NL, PL, PT, RO, SK, SI, ES, SE</a:t>
            </a:r>
            <a:endParaRPr lang="de-DE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0F7261F-8F47-4D14-98DB-4992F299B2D7}"/>
              </a:ext>
            </a:extLst>
          </p:cNvPr>
          <p:cNvSpPr/>
          <p:nvPr/>
        </p:nvSpPr>
        <p:spPr>
          <a:xfrm>
            <a:off x="2570433" y="245082"/>
            <a:ext cx="9454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Wer organisiert die EBI Grundeinkommen ?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67" y="245082"/>
            <a:ext cx="2127182" cy="212718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E28B7E7-154A-4CEB-9F5A-B989F1ADEFC7}"/>
              </a:ext>
            </a:extLst>
          </p:cNvPr>
          <p:cNvSpPr/>
          <p:nvPr/>
        </p:nvSpPr>
        <p:spPr>
          <a:xfrm>
            <a:off x="3607265" y="669155"/>
            <a:ext cx="6624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In der 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EU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sind das bisher Netzwerke und Initiativen in: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E6F9F5-C7DC-4CCA-8CF3-3D7704816C2F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372" y="1512857"/>
            <a:ext cx="720000" cy="720000"/>
          </a:xfrm>
          <a:prstGeom prst="rect">
            <a:avLst/>
          </a:prstGeom>
        </p:spPr>
      </p:pic>
      <p:pic>
        <p:nvPicPr>
          <p:cNvPr id="32" name="Grafik 31" descr="Ein Bild, das Gerät, Zeichnung enthält.&#10;&#10;Automatisch generierte Beschreibung">
            <a:extLst>
              <a:ext uri="{FF2B5EF4-FFF2-40B4-BE49-F238E27FC236}">
                <a16:creationId xmlns:a16="http://schemas.microsoft.com/office/drawing/2014/main" id="{148D29D9-4517-4126-B317-82A014A6E531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54" y="5791512"/>
            <a:ext cx="720000" cy="720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110D328A-384C-4838-95AE-EC1DF473A2E1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916" y="4750450"/>
            <a:ext cx="638930" cy="627907"/>
          </a:xfrm>
          <a:prstGeom prst="rect">
            <a:avLst/>
          </a:prstGeom>
        </p:spPr>
      </p:pic>
      <p:pic>
        <p:nvPicPr>
          <p:cNvPr id="36" name="Grafik 35" descr="Ein Bild, das Monitor, sitzend, groß, blau enthält.&#10;&#10;Automatisch generierte Beschreibung">
            <a:extLst>
              <a:ext uri="{FF2B5EF4-FFF2-40B4-BE49-F238E27FC236}">
                <a16:creationId xmlns:a16="http://schemas.microsoft.com/office/drawing/2014/main" id="{11EBE23F-EBC5-440D-82AD-EDF77BA694D5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513" y="4030451"/>
            <a:ext cx="720000" cy="720000"/>
          </a:xfrm>
          <a:prstGeom prst="rect">
            <a:avLst/>
          </a:prstGeom>
        </p:spPr>
      </p:pic>
      <p:pic>
        <p:nvPicPr>
          <p:cNvPr id="38" name="Grafik 37" descr="Ein Bild, das Ballon, Ball enthält.&#10;&#10;Automatisch generierte Beschreibung">
            <a:extLst>
              <a:ext uri="{FF2B5EF4-FFF2-40B4-BE49-F238E27FC236}">
                <a16:creationId xmlns:a16="http://schemas.microsoft.com/office/drawing/2014/main" id="{F315AF1F-FD76-48F0-9926-C12B296AA93A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84" y="3997449"/>
            <a:ext cx="720000" cy="720000"/>
          </a:xfrm>
          <a:prstGeom prst="rect">
            <a:avLst/>
          </a:prstGeom>
        </p:spPr>
      </p:pic>
      <p:pic>
        <p:nvPicPr>
          <p:cNvPr id="40" name="Grafik 39" descr="Ein Bild, das Ballon, Ball enthält.&#10;&#10;Automatisch generierte Beschreibung">
            <a:extLst>
              <a:ext uri="{FF2B5EF4-FFF2-40B4-BE49-F238E27FC236}">
                <a16:creationId xmlns:a16="http://schemas.microsoft.com/office/drawing/2014/main" id="{BDC092E9-A28E-4688-A2E3-2B3B08BCE230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944" y="2000916"/>
            <a:ext cx="720000" cy="720000"/>
          </a:xfrm>
          <a:prstGeom prst="rect">
            <a:avLst/>
          </a:prstGeom>
        </p:spPr>
      </p:pic>
      <p:pic>
        <p:nvPicPr>
          <p:cNvPr id="42" name="Grafik 41" descr="Ein Bild, das Ballon, Flugzeug, Glas enthält.&#10;&#10;Automatisch generierte Beschreibung">
            <a:extLst>
              <a:ext uri="{FF2B5EF4-FFF2-40B4-BE49-F238E27FC236}">
                <a16:creationId xmlns:a16="http://schemas.microsoft.com/office/drawing/2014/main" id="{EF7884C7-6905-4789-B0B6-2D4BB3FA9E99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547" y="2553901"/>
            <a:ext cx="720000" cy="720000"/>
          </a:xfrm>
          <a:prstGeom prst="rect">
            <a:avLst/>
          </a:prstGeom>
        </p:spPr>
      </p:pic>
      <p:pic>
        <p:nvPicPr>
          <p:cNvPr id="44" name="Grafik 43" descr="Ein Bild, das Ball enthält.&#10;&#10;Automatisch generierte Beschreibung">
            <a:extLst>
              <a:ext uri="{FF2B5EF4-FFF2-40B4-BE49-F238E27FC236}">
                <a16:creationId xmlns:a16="http://schemas.microsoft.com/office/drawing/2014/main" id="{E4546079-D776-445F-8363-D106FBE41382}"/>
              </a:ext>
            </a:extLst>
          </p:cNvPr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218" y="4726172"/>
            <a:ext cx="720000" cy="720000"/>
          </a:xfrm>
          <a:prstGeom prst="rect">
            <a:avLst/>
          </a:prstGeom>
        </p:spPr>
      </p:pic>
      <p:pic>
        <p:nvPicPr>
          <p:cNvPr id="46" name="Grafik 45" descr="Ein Bild, das Ball enthält.&#10;&#10;Automatisch generierte Beschreibung">
            <a:extLst>
              <a:ext uri="{FF2B5EF4-FFF2-40B4-BE49-F238E27FC236}">
                <a16:creationId xmlns:a16="http://schemas.microsoft.com/office/drawing/2014/main" id="{30AD1A3C-E5BA-4D0D-B4E0-D459D75A9933}"/>
              </a:ext>
            </a:extLst>
          </p:cNvPr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51" y="5914934"/>
            <a:ext cx="720000" cy="720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2194706B-3B39-420E-927A-F7511A6FD5CF}"/>
              </a:ext>
            </a:extLst>
          </p:cNvPr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035" y="1296835"/>
            <a:ext cx="720000" cy="720000"/>
          </a:xfrm>
          <a:prstGeom prst="rect">
            <a:avLst/>
          </a:prstGeom>
        </p:spPr>
      </p:pic>
      <p:pic>
        <p:nvPicPr>
          <p:cNvPr id="50" name="Grafik 49" descr="Ein Bild, das Gerät enthält.&#10;&#10;Automatisch generierte Beschreibung">
            <a:extLst>
              <a:ext uri="{FF2B5EF4-FFF2-40B4-BE49-F238E27FC236}">
                <a16:creationId xmlns:a16="http://schemas.microsoft.com/office/drawing/2014/main" id="{FA6F4C61-04BB-4712-838F-C60A336A37EC}"/>
              </a:ext>
            </a:extLst>
          </p:cNvPr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268" y="5293529"/>
            <a:ext cx="720000" cy="720001"/>
          </a:xfrm>
          <a:prstGeom prst="rect">
            <a:avLst/>
          </a:prstGeom>
        </p:spPr>
      </p:pic>
      <p:pic>
        <p:nvPicPr>
          <p:cNvPr id="52" name="Grafik 51" descr="Ein Bild, das Transport, Ball enthält.&#10;&#10;Automatisch generierte Beschreibung">
            <a:extLst>
              <a:ext uri="{FF2B5EF4-FFF2-40B4-BE49-F238E27FC236}">
                <a16:creationId xmlns:a16="http://schemas.microsoft.com/office/drawing/2014/main" id="{AC885F21-5CA5-424A-B688-E190BC12A66E}"/>
              </a:ext>
            </a:extLst>
          </p:cNvPr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923" y="3324256"/>
            <a:ext cx="720000" cy="720000"/>
          </a:xfrm>
          <a:prstGeom prst="rect">
            <a:avLst/>
          </a:prstGeom>
        </p:spPr>
      </p:pic>
      <p:pic>
        <p:nvPicPr>
          <p:cNvPr id="54" name="Grafik 53" descr="Ein Bild, das Flugzeug, Ballon, Transport, Ball enthält.&#10;&#10;Automatisch generierte Beschreibung">
            <a:extLst>
              <a:ext uri="{FF2B5EF4-FFF2-40B4-BE49-F238E27FC236}">
                <a16:creationId xmlns:a16="http://schemas.microsoft.com/office/drawing/2014/main" id="{714A1DED-0C67-470F-AEB2-736F5CE0ADD3}"/>
              </a:ext>
            </a:extLst>
          </p:cNvPr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19" y="2629590"/>
            <a:ext cx="757503" cy="720000"/>
          </a:xfrm>
          <a:prstGeom prst="rect">
            <a:avLst/>
          </a:prstGeom>
        </p:spPr>
      </p:pic>
      <p:pic>
        <p:nvPicPr>
          <p:cNvPr id="56" name="Grafik 5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1CFFBE3E-75A7-4843-8130-7AEBF8FA6B5A}"/>
              </a:ext>
            </a:extLst>
          </p:cNvPr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235" y="3262623"/>
            <a:ext cx="720000" cy="720000"/>
          </a:xfrm>
          <a:prstGeom prst="rect">
            <a:avLst/>
          </a:prstGeom>
        </p:spPr>
      </p:pic>
      <p:pic>
        <p:nvPicPr>
          <p:cNvPr id="58" name="Grafik 57" descr="Ein Bild, das Essen, Ball enthält.&#10;&#10;Automatisch generierte Beschreibung">
            <a:extLst>
              <a:ext uri="{FF2B5EF4-FFF2-40B4-BE49-F238E27FC236}">
                <a16:creationId xmlns:a16="http://schemas.microsoft.com/office/drawing/2014/main" id="{B3988CE4-FA5A-4AFC-9C18-A47686E5DEA2}"/>
              </a:ext>
            </a:extLst>
          </p:cNvPr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97" y="1325707"/>
            <a:ext cx="720000" cy="720000"/>
          </a:xfrm>
          <a:prstGeom prst="rect">
            <a:avLst/>
          </a:prstGeom>
        </p:spPr>
      </p:pic>
      <p:pic>
        <p:nvPicPr>
          <p:cNvPr id="60" name="Grafik 59" descr="Ein Bild, das Ballon, Ball enthält.&#10;&#10;Automatisch generierte Beschreibung">
            <a:extLst>
              <a:ext uri="{FF2B5EF4-FFF2-40B4-BE49-F238E27FC236}">
                <a16:creationId xmlns:a16="http://schemas.microsoft.com/office/drawing/2014/main" id="{FDD1DDD2-1057-44EB-9602-E0E6ACF7379D}"/>
              </a:ext>
            </a:extLst>
          </p:cNvPr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6" y="6044878"/>
            <a:ext cx="720000" cy="720000"/>
          </a:xfrm>
          <a:prstGeom prst="rect">
            <a:avLst/>
          </a:prstGeom>
        </p:spPr>
      </p:pic>
      <p:pic>
        <p:nvPicPr>
          <p:cNvPr id="64" name="Grafik 63" descr="Ein Bild, das Ball enthält.&#10;&#10;Automatisch generierte Beschreibung">
            <a:extLst>
              <a:ext uri="{FF2B5EF4-FFF2-40B4-BE49-F238E27FC236}">
                <a16:creationId xmlns:a16="http://schemas.microsoft.com/office/drawing/2014/main" id="{033F68DC-1818-4A4D-B696-BDCFEC63F612}"/>
              </a:ext>
            </a:extLst>
          </p:cNvPr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019" y="5361406"/>
            <a:ext cx="720000" cy="720000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5F4D6C91-C0A2-4A73-AD37-EF7F79ED43E5}"/>
              </a:ext>
            </a:extLst>
          </p:cNvPr>
          <p:cNvPicPr>
            <a:picLocks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089" y="1457493"/>
            <a:ext cx="720000" cy="720000"/>
          </a:xfrm>
          <a:prstGeom prst="rect">
            <a:avLst/>
          </a:prstGeom>
        </p:spPr>
      </p:pic>
      <p:pic>
        <p:nvPicPr>
          <p:cNvPr id="68" name="Grafik 67" descr="Ein Bild, das Ballon, Transport, Flugzeug, Essen enthält.&#10;&#10;Automatisch generierte Beschreibung">
            <a:extLst>
              <a:ext uri="{FF2B5EF4-FFF2-40B4-BE49-F238E27FC236}">
                <a16:creationId xmlns:a16="http://schemas.microsoft.com/office/drawing/2014/main" id="{D1655E44-1E99-4D2C-9D12-A22E31D7202E}"/>
              </a:ext>
            </a:extLst>
          </p:cNvPr>
          <p:cNvPicPr>
            <a:picLocks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75" y="5751550"/>
            <a:ext cx="720000" cy="7200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14581527-2E09-46F9-BF9A-C6BA50ADCCE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517" y="1958681"/>
            <a:ext cx="978973" cy="734230"/>
          </a:xfrm>
          <a:prstGeom prst="rect">
            <a:avLst/>
          </a:prstGeom>
        </p:spPr>
      </p:pic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F1FE74CD-694E-4D18-AF33-DB960F12DF0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954261" y="6020818"/>
            <a:ext cx="535791" cy="535791"/>
          </a:xfrm>
          <a:prstGeom prst="rect">
            <a:avLst/>
          </a:prstGeom>
        </p:spPr>
      </p:pic>
      <p:pic>
        <p:nvPicPr>
          <p:cNvPr id="7" name="Grafik 6" descr="Ein Bild, das Zeichnung, Gerät, Essen enthält.&#10;&#10;Automatisch generierte Beschreibung">
            <a:extLst>
              <a:ext uri="{FF2B5EF4-FFF2-40B4-BE49-F238E27FC236}">
                <a16:creationId xmlns:a16="http://schemas.microsoft.com/office/drawing/2014/main" id="{3D598DD9-D37B-42BC-B0E7-B91BBF7F05B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99" y="6013530"/>
            <a:ext cx="535791" cy="535791"/>
          </a:xfrm>
          <a:prstGeom prst="rect">
            <a:avLst/>
          </a:prstGeom>
        </p:spPr>
      </p:pic>
      <p:pic>
        <p:nvPicPr>
          <p:cNvPr id="10" name="Grafik 9" descr="Ein Bild, das Zeichnung, Gerät, Essen enthält.&#10;&#10;Automatisch generierte Beschreibung">
            <a:extLst>
              <a:ext uri="{FF2B5EF4-FFF2-40B4-BE49-F238E27FC236}">
                <a16:creationId xmlns:a16="http://schemas.microsoft.com/office/drawing/2014/main" id="{C77D0BCA-2122-4ED4-98E5-EC0744E38A0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714" y="6013530"/>
            <a:ext cx="527179" cy="527179"/>
          </a:xfrm>
          <a:prstGeom prst="rect">
            <a:avLst/>
          </a:prstGeom>
        </p:spPr>
      </p:pic>
      <p:pic>
        <p:nvPicPr>
          <p:cNvPr id="6" name="Grafik 5" descr="Ein Bild, das ClipArt, Vektorgrafiken enthält.&#10;&#10;Automatisch generierte Beschreibung">
            <a:extLst>
              <a:ext uri="{FF2B5EF4-FFF2-40B4-BE49-F238E27FC236}">
                <a16:creationId xmlns:a16="http://schemas.microsoft.com/office/drawing/2014/main" id="{65533B88-B5EE-46F1-A94C-522B50F83B6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418" y="6015884"/>
            <a:ext cx="580360" cy="54072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364626C-DE04-4863-BC5A-4F21E0B4638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373" y="6029336"/>
            <a:ext cx="519985" cy="51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>
            <a:extLst>
              <a:ext uri="{FF2B5EF4-FFF2-40B4-BE49-F238E27FC236}">
                <a16:creationId xmlns:a16="http://schemas.microsoft.com/office/drawing/2014/main" id="{CF15D913-37BA-4F53-AD4C-7EAED2E70777}"/>
              </a:ext>
            </a:extLst>
          </p:cNvPr>
          <p:cNvSpPr/>
          <p:nvPr/>
        </p:nvSpPr>
        <p:spPr>
          <a:xfrm>
            <a:off x="-81064" y="2372264"/>
            <a:ext cx="12354127" cy="4612196"/>
          </a:xfrm>
          <a:prstGeom prst="rect">
            <a:avLst/>
          </a:prstGeom>
          <a:solidFill>
            <a:schemeClr val="bg1"/>
          </a:solidFill>
          <a:ln w="25400">
            <a:solidFill>
              <a:srgbClr val="10529D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0F7261F-8F47-4D14-98DB-4992F299B2D7}"/>
              </a:ext>
            </a:extLst>
          </p:cNvPr>
          <p:cNvSpPr/>
          <p:nvPr/>
        </p:nvSpPr>
        <p:spPr>
          <a:xfrm>
            <a:off x="2562043" y="513387"/>
            <a:ext cx="94545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Wer organisiert die EBI Grundeinkommen in Deutschland ? 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(Stand Dezember 2021)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67" y="245082"/>
            <a:ext cx="2127182" cy="212718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2C9103D-98BF-493F-B9C8-505CF9313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80" y="2512368"/>
            <a:ext cx="3238525" cy="971557"/>
          </a:xfrm>
          <a:prstGeom prst="rect">
            <a:avLst/>
          </a:prstGeom>
        </p:spPr>
      </p:pic>
      <p:pic>
        <p:nvPicPr>
          <p:cNvPr id="6" name="Grafik 3" descr="Bild in Originalgröße anzei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1" y="3616294"/>
            <a:ext cx="1844644" cy="67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https://www.kab.de/fileadmin/user_upload/kab_de/Grafiken/Logos/Farb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https://www.kab.de/fileadmin/user_upload/kab_de/Grafiken/Logos/Farb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9116" y="3493459"/>
            <a:ext cx="926405" cy="161833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9116" y="2512454"/>
            <a:ext cx="2241192" cy="979653"/>
          </a:xfrm>
          <a:prstGeom prst="rect">
            <a:avLst/>
          </a:prstGeom>
        </p:spPr>
      </p:pic>
      <p:sp>
        <p:nvSpPr>
          <p:cNvPr id="12" name="AutoShape 6" descr="Logo von Mein Grundeinkomme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AutoShape 8" descr="Logo von Mein Grundeinkomme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6" name="Grafik 1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F58AED3D-A218-4C4B-9DDE-E6C6AB6037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0" y="2511762"/>
            <a:ext cx="3284156" cy="98034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80CD9C3-A04E-48DE-A618-19447D87C5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157" y="5824023"/>
            <a:ext cx="523109" cy="52310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7FEF81D-5CD4-4AC4-9696-19FC133175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475" y="4494515"/>
            <a:ext cx="938931" cy="99336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8B0AAF8-8E82-4ECC-9F5E-12184C70E7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10" y="5658262"/>
            <a:ext cx="1322336" cy="45268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3C88C6D-AEF4-4E85-95ED-7D4D7376F5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0677" y="6135598"/>
            <a:ext cx="1498833" cy="53165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C7083ED-0277-4DD9-9A1A-0E1F90C3F0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40620" y="3264231"/>
            <a:ext cx="1887818" cy="79756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C4BCDEE-D3C5-46FF-A528-224FCFD10B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96144" y="5015515"/>
            <a:ext cx="2207441" cy="55186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5434D56-30CA-42A3-9F2C-0D1C053DED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9418" y="6508819"/>
            <a:ext cx="906475" cy="391393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1F3D9C3D-45FF-4428-8A99-DB14B5A299EF}"/>
              </a:ext>
            </a:extLst>
          </p:cNvPr>
          <p:cNvSpPr txBox="1"/>
          <p:nvPr/>
        </p:nvSpPr>
        <p:spPr>
          <a:xfrm rot="10800000" flipV="1">
            <a:off x="10532790" y="6353355"/>
            <a:ext cx="150363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de-DE" sz="1400" b="1" dirty="0"/>
              <a:t>Hier ist noch Platz…</a:t>
            </a:r>
          </a:p>
        </p:txBody>
      </p:sp>
      <p:pic>
        <p:nvPicPr>
          <p:cNvPr id="24" name="Grafik 2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112A2E7-DB43-4152-A90E-0DB9FEBFA8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89" y="3630636"/>
            <a:ext cx="1624329" cy="738331"/>
          </a:xfrm>
          <a:prstGeom prst="rect">
            <a:avLst/>
          </a:prstGeom>
        </p:spPr>
      </p:pic>
      <p:sp>
        <p:nvSpPr>
          <p:cNvPr id="14" name="AutoShape 2" descr="Log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5575" y="5705532"/>
            <a:ext cx="1123759" cy="67914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D02936F-8B8F-4832-9D25-3C62B2A64AF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49395" y="6249276"/>
            <a:ext cx="1293981" cy="64429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67BB039-AD8F-4A45-8309-465587B47CC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84522" y="4052948"/>
            <a:ext cx="662794" cy="99336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8FC6728-9E92-4E48-9BC4-BFEC4BF580B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61428" y="3573998"/>
            <a:ext cx="1901816" cy="783164"/>
          </a:xfrm>
          <a:prstGeom prst="rect">
            <a:avLst/>
          </a:prstGeom>
        </p:spPr>
      </p:pic>
      <p:graphicFrame>
        <p:nvGraphicFramePr>
          <p:cNvPr id="29" name="Objekt 28">
            <a:extLst>
              <a:ext uri="{FF2B5EF4-FFF2-40B4-BE49-F238E27FC236}">
                <a16:creationId xmlns:a16="http://schemas.microsoft.com/office/drawing/2014/main" id="{9F9CD86E-B169-47EB-AA09-7B0B1A4F4A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058049"/>
              </p:ext>
            </p:extLst>
          </p:nvPr>
        </p:nvGraphicFramePr>
        <p:xfrm>
          <a:off x="1338289" y="5612180"/>
          <a:ext cx="906475" cy="850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PHOTO-PAINT Essentials" r:id="rId22" imgW="1545120" imgH="1343880" progId="CorelPHOTOPAINTEssentials.Image.16">
                  <p:embed/>
                </p:oleObj>
              </mc:Choice>
              <mc:Fallback>
                <p:oleObj name="PHOTO-PAINT Essentials" r:id="rId22" imgW="1545120" imgH="1343880" progId="CorelPHOTOPAINTEssentials.Image.16">
                  <p:embed/>
                  <p:pic>
                    <p:nvPicPr>
                      <p:cNvPr id="29" name="Objekt 28">
                        <a:extLst>
                          <a:ext uri="{FF2B5EF4-FFF2-40B4-BE49-F238E27FC236}">
                            <a16:creationId xmlns:a16="http://schemas.microsoft.com/office/drawing/2014/main" id="{9F9CD86E-B169-47EB-AA09-7B0B1A4F4A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338289" y="5612180"/>
                        <a:ext cx="906475" cy="850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Bild 1">
            <a:extLst>
              <a:ext uri="{FF2B5EF4-FFF2-40B4-BE49-F238E27FC236}">
                <a16:creationId xmlns:a16="http://schemas.microsoft.com/office/drawing/2014/main" id="{A03B674F-BBA9-4BBC-9208-CB4D42638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334" y="4465139"/>
            <a:ext cx="1979202" cy="46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7A322710-7612-4926-8526-F50511E2A6A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13898" y="6437835"/>
            <a:ext cx="1507428" cy="28860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A233E2DF-B3E3-4650-951D-7B4C2FC3D76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299389" y="6128531"/>
            <a:ext cx="1046408" cy="765041"/>
          </a:xfrm>
          <a:prstGeom prst="rect">
            <a:avLst/>
          </a:prstGeom>
        </p:spPr>
      </p:pic>
      <p:pic>
        <p:nvPicPr>
          <p:cNvPr id="1024" name="Grafik 102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BB2A9B2-B3FE-4443-A14F-8543AF07155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201" y="5511761"/>
            <a:ext cx="1498833" cy="489702"/>
          </a:xfrm>
          <a:prstGeom prst="rect">
            <a:avLst/>
          </a:prstGeom>
        </p:spPr>
      </p:pic>
      <p:pic>
        <p:nvPicPr>
          <p:cNvPr id="1026" name="Grafik 1025" descr="Ein Bild, das Zeichnung, Essen enthält.&#10;&#10;Automatisch generierte Beschreibung">
            <a:extLst>
              <a:ext uri="{FF2B5EF4-FFF2-40B4-BE49-F238E27FC236}">
                <a16:creationId xmlns:a16="http://schemas.microsoft.com/office/drawing/2014/main" id="{EB2EC990-C76C-428F-9C24-C8004FC0F6F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853" y="3863456"/>
            <a:ext cx="2103069" cy="455104"/>
          </a:xfrm>
          <a:prstGeom prst="rect">
            <a:avLst/>
          </a:prstGeom>
        </p:spPr>
      </p:pic>
      <p:pic>
        <p:nvPicPr>
          <p:cNvPr id="1025" name="Grafik 1024">
            <a:extLst>
              <a:ext uri="{FF2B5EF4-FFF2-40B4-BE49-F238E27FC236}">
                <a16:creationId xmlns:a16="http://schemas.microsoft.com/office/drawing/2014/main" id="{06E164D9-3685-4130-8EE2-43A50E9FEC3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752" y="3850348"/>
            <a:ext cx="1112114" cy="758291"/>
          </a:xfrm>
          <a:prstGeom prst="rect">
            <a:avLst/>
          </a:prstGeom>
        </p:spPr>
      </p:pic>
      <p:pic>
        <p:nvPicPr>
          <p:cNvPr id="1027" name="Grafik 1026">
            <a:extLst>
              <a:ext uri="{FF2B5EF4-FFF2-40B4-BE49-F238E27FC236}">
                <a16:creationId xmlns:a16="http://schemas.microsoft.com/office/drawing/2014/main" id="{255A72A3-ED25-4AAE-8761-2ADFF8692C5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93" y="3319442"/>
            <a:ext cx="1347102" cy="449669"/>
          </a:xfrm>
          <a:prstGeom prst="rect">
            <a:avLst/>
          </a:prstGeom>
        </p:spPr>
      </p:pic>
      <p:pic>
        <p:nvPicPr>
          <p:cNvPr id="1030" name="Grafik 1029">
            <a:extLst>
              <a:ext uri="{FF2B5EF4-FFF2-40B4-BE49-F238E27FC236}">
                <a16:creationId xmlns:a16="http://schemas.microsoft.com/office/drawing/2014/main" id="{9C1CAE91-4BF3-460F-87AB-8EEBC655D24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34" y="4380035"/>
            <a:ext cx="797307" cy="741842"/>
          </a:xfrm>
          <a:prstGeom prst="rect">
            <a:avLst/>
          </a:prstGeom>
        </p:spPr>
      </p:pic>
      <p:pic>
        <p:nvPicPr>
          <p:cNvPr id="1034" name="Grafik 1033">
            <a:extLst>
              <a:ext uri="{FF2B5EF4-FFF2-40B4-BE49-F238E27FC236}">
                <a16:creationId xmlns:a16="http://schemas.microsoft.com/office/drawing/2014/main" id="{F7990BE9-2661-4DFD-8C66-9B8B957E438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873012" y="6405408"/>
            <a:ext cx="1270406" cy="393416"/>
          </a:xfrm>
          <a:prstGeom prst="rect">
            <a:avLst/>
          </a:prstGeom>
        </p:spPr>
      </p:pic>
      <p:pic>
        <p:nvPicPr>
          <p:cNvPr id="1029" name="Grafik 1028" descr="Ein Bild, das Text, Erste Hilfe-Kasten, Vektorgrafiken, ClipArt enthält.&#10;&#10;Automatisch generierte Beschreibung">
            <a:extLst>
              <a:ext uri="{FF2B5EF4-FFF2-40B4-BE49-F238E27FC236}">
                <a16:creationId xmlns:a16="http://schemas.microsoft.com/office/drawing/2014/main" id="{4BED0424-CAD5-44A7-A45A-4149FE9B4CF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762" y="6259485"/>
            <a:ext cx="667970" cy="522420"/>
          </a:xfrm>
          <a:prstGeom prst="rect">
            <a:avLst/>
          </a:prstGeom>
        </p:spPr>
      </p:pic>
      <p:pic>
        <p:nvPicPr>
          <p:cNvPr id="1031" name="Grafik 1030">
            <a:extLst>
              <a:ext uri="{FF2B5EF4-FFF2-40B4-BE49-F238E27FC236}">
                <a16:creationId xmlns:a16="http://schemas.microsoft.com/office/drawing/2014/main" id="{DE2E0F88-F35A-4706-8B9D-F3F3509E704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6698" y="6384673"/>
            <a:ext cx="845937" cy="356783"/>
          </a:xfrm>
          <a:prstGeom prst="rect">
            <a:avLst/>
          </a:prstGeom>
        </p:spPr>
      </p:pic>
      <p:pic>
        <p:nvPicPr>
          <p:cNvPr id="1033" name="Grafik 1032">
            <a:extLst>
              <a:ext uri="{FF2B5EF4-FFF2-40B4-BE49-F238E27FC236}">
                <a16:creationId xmlns:a16="http://schemas.microsoft.com/office/drawing/2014/main" id="{DABA7B5C-6E40-4C23-86CF-A9CC28241A6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389131" y="4186903"/>
            <a:ext cx="685518" cy="685518"/>
          </a:xfrm>
          <a:prstGeom prst="rect">
            <a:avLst/>
          </a:prstGeom>
        </p:spPr>
      </p:pic>
      <p:pic>
        <p:nvPicPr>
          <p:cNvPr id="1032" name="Grafik 1031">
            <a:extLst>
              <a:ext uri="{FF2B5EF4-FFF2-40B4-BE49-F238E27FC236}">
                <a16:creationId xmlns:a16="http://schemas.microsoft.com/office/drawing/2014/main" id="{3C3C067E-0E5D-4633-9B54-DE6035DD1BB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" y="3039308"/>
            <a:ext cx="1299541" cy="731798"/>
          </a:xfrm>
          <a:prstGeom prst="rect">
            <a:avLst/>
          </a:prstGeom>
        </p:spPr>
      </p:pic>
      <p:pic>
        <p:nvPicPr>
          <p:cNvPr id="1036" name="Grafik 1035">
            <a:extLst>
              <a:ext uri="{FF2B5EF4-FFF2-40B4-BE49-F238E27FC236}">
                <a16:creationId xmlns:a16="http://schemas.microsoft.com/office/drawing/2014/main" id="{03419618-C712-4D28-83AE-42C20B0B762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36" y="4581661"/>
            <a:ext cx="804578" cy="1150547"/>
          </a:xfrm>
          <a:prstGeom prst="rect">
            <a:avLst/>
          </a:prstGeom>
        </p:spPr>
      </p:pic>
      <p:pic>
        <p:nvPicPr>
          <p:cNvPr id="1038" name="Grafik 1037">
            <a:extLst>
              <a:ext uri="{FF2B5EF4-FFF2-40B4-BE49-F238E27FC236}">
                <a16:creationId xmlns:a16="http://schemas.microsoft.com/office/drawing/2014/main" id="{53B92A26-F3A2-477B-8401-ECFD32818BF4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377" y="4707433"/>
            <a:ext cx="893856" cy="595076"/>
          </a:xfrm>
          <a:prstGeom prst="rect">
            <a:avLst/>
          </a:prstGeom>
        </p:spPr>
      </p:pic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2CCEA623-E199-47BA-9359-6C3465050E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147582"/>
              </p:ext>
            </p:extLst>
          </p:nvPr>
        </p:nvGraphicFramePr>
        <p:xfrm>
          <a:off x="9278170" y="4997473"/>
          <a:ext cx="815683" cy="45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PHOTO-PAINT Essentials" r:id="rId39" imgW="1612800" imgH="901440" progId="CorelPHOTOPAINTEssentials.Image.16">
                  <p:embed/>
                </p:oleObj>
              </mc:Choice>
              <mc:Fallback>
                <p:oleObj name="PHOTO-PAINT Essentials" r:id="rId39" imgW="1612800" imgH="901440" progId="CorelPHOTOPAINTEssentials.Image.16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2CCEA623-E199-47BA-9359-6C3465050E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9278170" y="4997473"/>
                        <a:ext cx="815683" cy="456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5" name="Objekt 1034">
            <a:extLst>
              <a:ext uri="{FF2B5EF4-FFF2-40B4-BE49-F238E27FC236}">
                <a16:creationId xmlns:a16="http://schemas.microsoft.com/office/drawing/2014/main" id="{E4D57116-F1F4-4971-A67C-704DE2ED8A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572999"/>
              </p:ext>
            </p:extLst>
          </p:nvPr>
        </p:nvGraphicFramePr>
        <p:xfrm>
          <a:off x="4420514" y="5790476"/>
          <a:ext cx="2633642" cy="436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PHOTO-PAINT Essentials" r:id="rId41" imgW="3047760" imgH="504720" progId="CorelPHOTOPAINTEssentials.Image.16">
                  <p:embed/>
                </p:oleObj>
              </mc:Choice>
              <mc:Fallback>
                <p:oleObj name="PHOTO-PAINT Essentials" r:id="rId41" imgW="3047760" imgH="504720" progId="CorelPHOTOPAINTEssentials.Image.16">
                  <p:embed/>
                  <p:pic>
                    <p:nvPicPr>
                      <p:cNvPr id="1035" name="Objekt 1034">
                        <a:extLst>
                          <a:ext uri="{FF2B5EF4-FFF2-40B4-BE49-F238E27FC236}">
                            <a16:creationId xmlns:a16="http://schemas.microsoft.com/office/drawing/2014/main" id="{E4D57116-F1F4-4971-A67C-704DE2ED8A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4420514" y="5790476"/>
                        <a:ext cx="2633642" cy="436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7" name="Objekt 1036">
            <a:extLst>
              <a:ext uri="{FF2B5EF4-FFF2-40B4-BE49-F238E27FC236}">
                <a16:creationId xmlns:a16="http://schemas.microsoft.com/office/drawing/2014/main" id="{B97FEED4-917F-4987-BFB2-3450CB072D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225" y="5239115"/>
          <a:ext cx="1585427" cy="57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PHOTO-PAINT Essentials" r:id="rId43" imgW="4781520" imgH="1723680" progId="CorelPHOTOPAINTEssentials.Image.16">
                  <p:embed/>
                </p:oleObj>
              </mc:Choice>
              <mc:Fallback>
                <p:oleObj name="PHOTO-PAINT Essentials" r:id="rId43" imgW="4781520" imgH="1723680" progId="CorelPHOTOPAINTEssentials.Image.16">
                  <p:embed/>
                  <p:pic>
                    <p:nvPicPr>
                      <p:cNvPr id="1037" name="Objekt 1036">
                        <a:extLst>
                          <a:ext uri="{FF2B5EF4-FFF2-40B4-BE49-F238E27FC236}">
                            <a16:creationId xmlns:a16="http://schemas.microsoft.com/office/drawing/2014/main" id="{B97FEED4-917F-4987-BFB2-3450CB072D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4876225" y="5239115"/>
                        <a:ext cx="1585427" cy="571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2" descr="Offener Treff für ein Bedingungsloses Grundeinkommen Saar">
            <a:extLst>
              <a:ext uri="{FF2B5EF4-FFF2-40B4-BE49-F238E27FC236}">
                <a16:creationId xmlns:a16="http://schemas.microsoft.com/office/drawing/2014/main" id="{8126E9E3-6F61-486E-96D5-B522DAF8E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876" y="4983864"/>
            <a:ext cx="1161397" cy="81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AG Grundeinkommen Kassel">
            <a:extLst>
              <a:ext uri="{FF2B5EF4-FFF2-40B4-BE49-F238E27FC236}">
                <a16:creationId xmlns:a16="http://schemas.microsoft.com/office/drawing/2014/main" id="{5E98B9D2-24CA-4D95-8236-CC31C4974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553" y="4447092"/>
            <a:ext cx="1163758" cy="64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Thüringer für Grundeinkommen e.V.">
            <a:extLst>
              <a:ext uri="{FF2B5EF4-FFF2-40B4-BE49-F238E27FC236}">
                <a16:creationId xmlns:a16="http://schemas.microsoft.com/office/drawing/2014/main" id="{09E4251A-4BB5-45EE-9217-10DE08B12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485" y="5790476"/>
            <a:ext cx="1051437" cy="4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61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7">
            <a:extLst>
              <a:ext uri="{FF2B5EF4-FFF2-40B4-BE49-F238E27FC236}">
                <a16:creationId xmlns:a16="http://schemas.microsoft.com/office/drawing/2014/main" id="{86523CA8-708B-4D6A-8893-DF148614B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007" y="2835479"/>
            <a:ext cx="10983985" cy="3693549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de-DE" sz="6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Anhörung durch die Europäische Kommission</a:t>
            </a:r>
          </a:p>
          <a:p>
            <a:pPr algn="l"/>
            <a:r>
              <a:rPr lang="de-DE" sz="6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Anhörung im Europäischen Parlament und Bewertung der EBI </a:t>
            </a:r>
          </a:p>
          <a:p>
            <a:pPr algn="l"/>
            <a:r>
              <a:rPr lang="de-DE" sz="6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Europäische Kommission muss Schlussfolgerungen bzgl. der EBI sowie ihr weiteres Vorgehen darlegen und begründen, auch bei Ablehnung. </a:t>
            </a:r>
          </a:p>
          <a:p>
            <a:pPr algn="l"/>
            <a:r>
              <a:rPr lang="de-DE" sz="6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Europäisches Parlament bewertet Schlussfolgerungen / Maßnahmen der Europäischen Kommission</a:t>
            </a:r>
            <a:endParaRPr lang="de-DE" sz="6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 algn="l">
              <a:buFontTx/>
              <a:buChar char="-"/>
            </a:pPr>
            <a:endParaRPr lang="de-DE" sz="6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de-DE" sz="6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viel Öffentlichkeit und politischen Druck pro Grundeinkommen!</a:t>
            </a:r>
            <a:r>
              <a:rPr lang="de-DE" sz="6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endParaRPr lang="de-DE" sz="65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575DC2C-1239-4F96-A2E5-AD370E707C62}"/>
              </a:ext>
            </a:extLst>
          </p:cNvPr>
          <p:cNvSpPr/>
          <p:nvPr/>
        </p:nvSpPr>
        <p:spPr>
          <a:xfrm>
            <a:off x="3363985" y="923953"/>
            <a:ext cx="69209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>
                <a:latin typeface="Calibri" panose="020F0502020204030204" pitchFamily="34" charset="0"/>
                <a:cs typeface="Calibri" panose="020F0502020204030204" pitchFamily="34" charset="0"/>
              </a:rPr>
              <a:t>Wann können wir erreichen?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67" y="245082"/>
            <a:ext cx="2127182" cy="212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5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7">
            <a:extLst>
              <a:ext uri="{FF2B5EF4-FFF2-40B4-BE49-F238E27FC236}">
                <a16:creationId xmlns:a16="http://schemas.microsoft.com/office/drawing/2014/main" id="{86523CA8-708B-4D6A-8893-DF148614B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007" y="2472238"/>
            <a:ext cx="10983985" cy="414068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- mindestens </a:t>
            </a:r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1 Million 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gültige Unterstützungsbekundungen aus mindestens einem Viertel der EU-Mitgliedsstaaten und </a:t>
            </a:r>
          </a:p>
          <a:p>
            <a:pPr algn="l"/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- mindestens in </a:t>
            </a:r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einem Viertel der EU-Mitgliedstaaten eine Mindestzahl 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von Unterstützungsbekundungen erreicht sind </a:t>
            </a:r>
          </a:p>
          <a:p>
            <a:pPr algn="l"/>
            <a:endParaRPr lang="de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6500" b="1" dirty="0">
                <a:latin typeface="Calibri" panose="020F0502020204030204" pitchFamily="34" charset="0"/>
                <a:cs typeface="Calibri" panose="020F0502020204030204" pitchFamily="34" charset="0"/>
              </a:rPr>
              <a:t>Mindestzahl</a:t>
            </a:r>
            <a:r>
              <a:rPr lang="de-DE" sz="6500" dirty="0">
                <a:latin typeface="Calibri" panose="020F0502020204030204" pitchFamily="34" charset="0"/>
                <a:cs typeface="Calibri" panose="020F0502020204030204" pitchFamily="34" charset="0"/>
              </a:rPr>
              <a:t> für Deutschland: rund </a:t>
            </a:r>
            <a:r>
              <a:rPr lang="de-DE" sz="6500" b="1" dirty="0">
                <a:latin typeface="Calibri" panose="020F0502020204030204" pitchFamily="34" charset="0"/>
                <a:cs typeface="Calibri" panose="020F0502020204030204" pitchFamily="34" charset="0"/>
              </a:rPr>
              <a:t>68.000</a:t>
            </a:r>
            <a:r>
              <a:rPr lang="de-DE" sz="5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r>
              <a:rPr lang="de-DE" sz="6500" b="1" dirty="0">
                <a:latin typeface="Calibri" panose="020F0502020204030204" pitchFamily="34" charset="0"/>
                <a:cs typeface="Calibri" panose="020F0502020204030204" pitchFamily="34" charset="0"/>
              </a:rPr>
              <a:t>Aber: </a:t>
            </a:r>
            <a:r>
              <a:rPr lang="de-DE" sz="6500" dirty="0">
                <a:latin typeface="Calibri" panose="020F0502020204030204" pitchFamily="34" charset="0"/>
                <a:cs typeface="Calibri" panose="020F0502020204030204" pitchFamily="34" charset="0"/>
              </a:rPr>
              <a:t>Unser Ziel für Deutschland, um eine erfolgreiche EBI zu befördern </a:t>
            </a:r>
          </a:p>
          <a:p>
            <a:r>
              <a:rPr lang="de-DE" sz="65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300.000 plus x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575DC2C-1239-4F96-A2E5-AD370E707C62}"/>
              </a:ext>
            </a:extLst>
          </p:cNvPr>
          <p:cNvSpPr/>
          <p:nvPr/>
        </p:nvSpPr>
        <p:spPr>
          <a:xfrm>
            <a:off x="3363985" y="923953"/>
            <a:ext cx="69209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>
                <a:latin typeface="Calibri" panose="020F0502020204030204" pitchFamily="34" charset="0"/>
                <a:cs typeface="Calibri" panose="020F0502020204030204" pitchFamily="34" charset="0"/>
              </a:rPr>
              <a:t>Wann sind wir erfolgreich?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67" y="245082"/>
            <a:ext cx="2127182" cy="212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7">
            <a:extLst>
              <a:ext uri="{FF2B5EF4-FFF2-40B4-BE49-F238E27FC236}">
                <a16:creationId xmlns:a16="http://schemas.microsoft.com/office/drawing/2014/main" id="{86523CA8-708B-4D6A-8893-DF148614B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673" y="2510109"/>
            <a:ext cx="10888909" cy="4347891"/>
          </a:xfrm>
        </p:spPr>
        <p:txBody>
          <a:bodyPr>
            <a:normAutofit fontScale="85000" lnSpcReduction="10000"/>
          </a:bodyPr>
          <a:lstStyle/>
          <a:p>
            <a:pPr marL="457200" indent="-457200" algn="l">
              <a:buFontTx/>
              <a:buChar char="-"/>
            </a:pPr>
            <a:r>
              <a:rPr lang="de-DE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Bündnisse mit </a:t>
            </a:r>
            <a:r>
              <a:rPr lang="de-DE" sz="4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Partnern</a:t>
            </a:r>
            <a:r>
              <a:rPr lang="de-DE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und außerhalb BGE-Szene</a:t>
            </a:r>
          </a:p>
          <a:p>
            <a:pPr marL="457200" indent="-457200" algn="l">
              <a:buFontTx/>
              <a:buChar char="-"/>
            </a:pPr>
            <a:r>
              <a:rPr lang="de-DE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Kampagnen-Website (</a:t>
            </a:r>
            <a:r>
              <a:rPr lang="de-DE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ebi-grundeinkommen.de</a:t>
            </a:r>
            <a:r>
              <a:rPr lang="de-DE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social media</a:t>
            </a:r>
          </a:p>
          <a:p>
            <a:pPr marL="457200" indent="-457200" algn="l">
              <a:buFontTx/>
              <a:buChar char="-"/>
            </a:pPr>
            <a:r>
              <a:rPr lang="de-DE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Printmaterial, Videoclips</a:t>
            </a:r>
          </a:p>
          <a:p>
            <a:pPr marL="457200" indent="-457200" algn="l">
              <a:buFontTx/>
              <a:buChar char="-"/>
            </a:pPr>
            <a:r>
              <a:rPr lang="de-DE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Veranstaltungen, Aktionstag(e), Aktionen</a:t>
            </a:r>
          </a:p>
          <a:p>
            <a:pPr marL="457200" indent="-457200" algn="l">
              <a:buFontTx/>
              <a:buChar char="-"/>
            </a:pPr>
            <a:r>
              <a:rPr lang="de-DE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Unterschriften sammeln online und auf der Straße</a:t>
            </a:r>
          </a:p>
          <a:p>
            <a:pPr marL="457200" indent="-457200" algn="l">
              <a:buFontTx/>
              <a:buChar char="-"/>
            </a:pPr>
            <a:endParaRPr lang="de-DE" sz="4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de-DE" dirty="0"/>
          </a:p>
          <a:p>
            <a:pPr algn="l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FCC9B9D-991E-4FDA-A63A-D4F8D13F6834}"/>
              </a:ext>
            </a:extLst>
          </p:cNvPr>
          <p:cNvSpPr/>
          <p:nvPr/>
        </p:nvSpPr>
        <p:spPr>
          <a:xfrm>
            <a:off x="3338818" y="923952"/>
            <a:ext cx="74997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>
                <a:latin typeface="Calibri" panose="020F0502020204030204" pitchFamily="34" charset="0"/>
                <a:cs typeface="Calibri" panose="020F0502020204030204" pitchFamily="34" charset="0"/>
              </a:rPr>
              <a:t>Was können wir dafür tun?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67" y="245082"/>
            <a:ext cx="2127182" cy="212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4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FCC9B9D-991E-4FDA-A63A-D4F8D13F6834}"/>
              </a:ext>
            </a:extLst>
          </p:cNvPr>
          <p:cNvSpPr/>
          <p:nvPr/>
        </p:nvSpPr>
        <p:spPr>
          <a:xfrm>
            <a:off x="3338818" y="923952"/>
            <a:ext cx="74997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>
                <a:latin typeface="Calibri" panose="020F0502020204030204" pitchFamily="34" charset="0"/>
                <a:cs typeface="Calibri" panose="020F0502020204030204" pitchFamily="34" charset="0"/>
              </a:rPr>
              <a:t>Was kann jeder persönlich tun?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67" y="245082"/>
            <a:ext cx="2127182" cy="2127182"/>
          </a:xfrm>
          <a:prstGeom prst="rect">
            <a:avLst/>
          </a:prstGeom>
        </p:spPr>
      </p:pic>
      <p:sp>
        <p:nvSpPr>
          <p:cNvPr id="10" name="Untertitel 9">
            <a:extLst>
              <a:ext uri="{FF2B5EF4-FFF2-40B4-BE49-F238E27FC236}">
                <a16:creationId xmlns:a16="http://schemas.microsoft.com/office/drawing/2014/main" id="{F1CE480E-8EB4-4B9D-B270-91600A1C7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767" y="4666890"/>
            <a:ext cx="10762536" cy="2061714"/>
          </a:xfrm>
        </p:spPr>
        <p:txBody>
          <a:bodyPr>
            <a:normAutofit fontScale="92500" lnSpcReduction="20000"/>
          </a:bodyPr>
          <a:lstStyle/>
          <a:p>
            <a:r>
              <a:rPr lang="de-DE" sz="4400" b="1" dirty="0">
                <a:latin typeface="Calibri" panose="020F0502020204030204" pitchFamily="34" charset="0"/>
                <a:cs typeface="Calibri" panose="020F0502020204030204" pitchFamily="34" charset="0"/>
              </a:rPr>
              <a:t>Unterzeichne auch du!</a:t>
            </a:r>
          </a:p>
          <a:p>
            <a:r>
              <a:rPr lang="de-DE" sz="39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www.ebi-grundeinkommen.de</a:t>
            </a:r>
            <a:endParaRPr lang="de-DE" sz="39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informiere alle um dich herum!</a:t>
            </a:r>
          </a:p>
        </p:txBody>
      </p:sp>
      <p:sp>
        <p:nvSpPr>
          <p:cNvPr id="12" name="Untertitel 7">
            <a:extLst>
              <a:ext uri="{FF2B5EF4-FFF2-40B4-BE49-F238E27FC236}">
                <a16:creationId xmlns:a16="http://schemas.microsoft.com/office/drawing/2014/main" id="{14E99F6E-0A56-45D8-8D09-7C4B0360E55C}"/>
              </a:ext>
            </a:extLst>
          </p:cNvPr>
          <p:cNvSpPr txBox="1">
            <a:spLocks/>
          </p:cNvSpPr>
          <p:nvPr/>
        </p:nvSpPr>
        <p:spPr>
          <a:xfrm>
            <a:off x="600499" y="2432807"/>
            <a:ext cx="10991002" cy="2127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None/>
              <a:defRPr sz="2800" kern="1200" spc="3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None/>
              <a:defRPr sz="20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Arial" pitchFamily="34" charset="0"/>
              <a:buNone/>
              <a:defRPr sz="20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None/>
              <a:defRPr sz="20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None/>
              <a:defRPr sz="20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Lasst uns gemeinsam die Europäische Bürgerinitiative Grundeinkommen zu einem starken Signal machen,</a:t>
            </a:r>
          </a:p>
          <a:p>
            <a:pPr algn="l"/>
            <a:r>
              <a:rPr lang="de-DE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für ein soziales und gerechtes Europa, </a:t>
            </a:r>
          </a:p>
          <a:p>
            <a:pPr algn="l"/>
            <a:r>
              <a:rPr lang="de-DE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für eine Europäische Union, die Grundrechte aller achtet und sichert</a:t>
            </a:r>
          </a:p>
        </p:txBody>
      </p:sp>
    </p:spTree>
    <p:extLst>
      <p:ext uri="{BB962C8B-B14F-4D97-AF65-F5344CB8AC3E}">
        <p14:creationId xmlns:p14="http://schemas.microsoft.com/office/powerpoint/2010/main" val="339973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  <p:bldP spid="12" grpId="0"/>
    </p:bldLst>
  </p:timing>
</p:sld>
</file>

<file path=ppt/theme/theme1.xml><?xml version="1.0" encoding="utf-8"?>
<a:theme xmlns:a="http://schemas.openxmlformats.org/drawingml/2006/main" name="Office-Entwurfsvorl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accent1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892362_TF03460535.potx" id="{FAFAEC98-5A00-4B66-B5E5-EBCDD0ABBE60}" vid="{0D466EEE-A1C4-4912-A633-2BA9F6D1B8B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Ozean Entwurfsvorlage</Template>
  <TotalTime>0</TotalTime>
  <Words>438</Words>
  <Application>Microsoft Office PowerPoint</Application>
  <PresentationFormat>Breitbild</PresentationFormat>
  <Paragraphs>55</Paragraphs>
  <Slides>9</Slides>
  <Notes>9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Office-Entwurfsvorlage</vt:lpstr>
      <vt:lpstr>PHOTO-PAINT Essentials</vt:lpstr>
      <vt:lpstr>Start  25. September 2020   BedingungsLose Grundeinkommen in der gesamten EU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2020-10-28T13:59:47Z</dcterms:created>
  <dcterms:modified xsi:type="dcterms:W3CDTF">2021-12-12T20:58:09Z</dcterms:modified>
</cp:coreProperties>
</file>